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61" r:id="rId3"/>
    <p:sldId id="275" r:id="rId4"/>
    <p:sldId id="279" r:id="rId5"/>
    <p:sldId id="277" r:id="rId6"/>
    <p:sldId id="291" r:id="rId7"/>
    <p:sldId id="257" r:id="rId8"/>
    <p:sldId id="280" r:id="rId9"/>
    <p:sldId id="286" r:id="rId10"/>
    <p:sldId id="287" r:id="rId11"/>
    <p:sldId id="288" r:id="rId12"/>
    <p:sldId id="289" r:id="rId13"/>
    <p:sldId id="290" r:id="rId14"/>
    <p:sldId id="282" r:id="rId15"/>
    <p:sldId id="283" r:id="rId16"/>
    <p:sldId id="284" r:id="rId17"/>
    <p:sldId id="285" r:id="rId18"/>
    <p:sldId id="281" r:id="rId19"/>
    <p:sldId id="272" r:id="rId20"/>
    <p:sldId id="260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80">
          <p15:clr>
            <a:srgbClr val="A4A3A4"/>
          </p15:clr>
        </p15:guide>
        <p15:guide id="2" pos="210">
          <p15:clr>
            <a:srgbClr val="A4A3A4"/>
          </p15:clr>
        </p15:guide>
        <p15:guide id="3" pos="74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3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6" y="108"/>
      </p:cViewPr>
      <p:guideLst>
        <p:guide orient="horz" pos="980"/>
        <p:guide pos="210"/>
        <p:guide pos="74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0T10:00:25.466"/>
    </inkml:context>
    <inkml:brush xml:id="br0">
      <inkml:brushProperty name="width" value="0.025" units="cm"/>
      <inkml:brushProperty name="height" value="0.025" units="cm"/>
      <inkml:brushProperty name="color" value="#FF0066"/>
      <inkml:brushProperty name="ignorePressure" value="1"/>
    </inkml:brush>
  </inkml:definitions>
  <inkml:trace contextRef="#ctx0" brushRef="#br0">3344 257,'0'0</inkml:trace>
  <inkml:trace contextRef="#ctx0" brushRef="#br0" timeOffset="862.99">3647 47,'0'0</inkml:trace>
  <inkml:trace contextRef="#ctx0" brushRef="#br0" timeOffset="1205.31">3647 47,'0'0</inkml:trace>
  <inkml:trace contextRef="#ctx0" brushRef="#br0" timeOffset="1551.48">3647 47,'0'0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35A10A-2307-427F-92BE-634C2CA4C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1531C4-6760-4BD1-A89B-2E5C36831F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6F4E38-695C-48B8-B8BD-8D11069CF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FF2F34-CAE4-4A1A-B721-E2B122D84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8552DD-4B03-4824-A8DD-309DDF831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39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B6D90D-B758-49AE-853D-668559499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CF75D2-6250-4812-A51B-DF523E1D1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210D7E-A121-4AEE-8753-2ADD89ED2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D188E0-E00E-41C8-9A41-4842FF37C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AEDFF2-E456-46A7-A1B8-931CB3421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750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CE6B63C-D9E7-42DA-A3C6-EBB502650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5D955A-355F-4EEB-AB9B-A6E85BF81A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0441FD-A8EA-4A76-8B62-EF9DCDCE5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6E8ED3-1A27-4CF0-9605-DB8A55979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543F80-2393-4EA2-80DB-58A401A51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696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0728B5-458D-4246-B240-DA2FE5F2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45C19E-A925-448D-A539-5EBBEB68A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06AB77-DE28-4230-A50C-F04E3B6E1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CA3460-A3AE-4A06-8090-6195745F4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79E355-376A-4DC3-A15B-76E4EFEFA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797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E32953-1178-435E-919B-897EE07CA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2BDBEB-BC88-42D8-9969-F410D1D74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A378E3-7151-41B5-9B12-0CF8BFB02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4E0475-CA36-40D7-A6CC-C605E70D6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EC3DA8-74EE-47EA-BE96-7D77E79A1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627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F4C985-A73B-40AD-B9BE-6D29C8510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7A918E-36EA-4504-A493-46F1CF8298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77D972-8064-4612-9A8D-77F1BF3E7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8CC4AA-290F-478A-A9F1-44462A00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FA4D96-708D-4144-A9E0-A04FC61F5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F32175-BB9A-4A1F-9019-9FB3B4DA1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897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9C038E-681B-41E1-AF8A-1FDC8C9A9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5F8D2D-B382-4DEE-92A4-F6B569C8A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C3C148-0901-4C6D-A3C8-59D62EA10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F4456C4-2013-40E8-9B88-C8D42F9EB7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45327D6-FDEE-498F-AA09-9E04A47ABE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E852C3-942F-4564-BFDC-DCB605AC3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6F1EA2F-732A-465E-B236-198A144C8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19959C-F81F-44E1-A0C7-29F442814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572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53EE2-DD89-4AAE-A975-655D525D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542DCE-AADD-4094-8090-7FD007A69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C1C91C-1C2A-4867-AE77-BDB3A7358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88546A-57C2-43C4-998E-EC8B7B0B2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473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96CE19-21DD-4136-8484-DFD4265E4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C0AAB21-17C6-4D6D-9843-0DEC3C095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E1EA24-8AEC-4473-B33D-39C74245B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004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015EB-4695-4980-B5D1-A4C2A3EFF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EB3E54-66B4-434E-B3CB-F11F40DD7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0776E5-40C5-49F7-AAA5-BB7D09FD25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0F45FE-8805-40A7-BBE3-E7C4E96A0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7295EC-074E-4CBA-B46D-2B7A8F1AE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FE9531-9441-4C05-8C72-3C196CF90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867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C9769-654F-43CC-8F95-46BC69BA3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1867F7-C468-47F8-9FD5-A70B898840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479EA7-33C1-4549-96F4-4565A3C13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6703BA-1BD2-46F0-8A8D-E4DE7F315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2416-3236-4BEC-9F65-32C6B7F68842}" type="datetimeFigureOut">
              <a:rPr lang="ko-KR" altLang="en-US" smtClean="0"/>
              <a:t>2020-02-29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EF4BC6-CEDC-4F74-A5D6-3D86AED39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90BB6D-6B3A-4B61-9664-F345C2877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991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5431897-9374-4264-A6D6-D3C46A3F4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C20C00-0707-4843-A4FB-1FBD70219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3A07EF-8702-4C16-9B8A-4CCF63E767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32416-3236-4BEC-9F65-32C6B7F68842}" type="datetimeFigureOut">
              <a:rPr lang="ko-KR" altLang="en-US" smtClean="0"/>
              <a:t>2020-02-29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ED109A-7631-4C0B-B20B-F4692F3F6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149518-3F93-4962-B30E-6024F3ABB8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BB480-500C-476A-A2BE-742C308CD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796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9.jpg"/><Relationship Id="rId7" Type="http://schemas.openxmlformats.org/officeDocument/2006/relationships/image" Target="../media/image12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3417888" y="2284413"/>
            <a:ext cx="3289300" cy="299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50806" y="0"/>
            <a:ext cx="7490385" cy="68580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10087" y="3376027"/>
            <a:ext cx="3171825" cy="451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ko-KR" altLang="en-US" sz="2000">
                <a:ln w="9525">
                  <a:solidFill>
                    <a:schemeClr val="accent1">
                      <a:lumMod val="7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바탕"/>
                <a:ea typeface="바탕"/>
              </a:rPr>
              <a:t>연구실 활동 보고서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35581" y="5031202"/>
            <a:ext cx="64728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200">
                <a:ln w="9525">
                  <a:solidFill>
                    <a:schemeClr val="accent1">
                      <a:lumMod val="75000"/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바탕체"/>
                <a:ea typeface="바탕체"/>
              </a:rPr>
              <a:t>조은영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973113-299D-4BC0-A3ED-8A43BC94B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761"/>
            <a:ext cx="12192000" cy="27288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B74F4E-9C61-41E6-9069-6066D671C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11273"/>
            <a:ext cx="3028426" cy="22961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9F1885-A328-42E8-BC96-F958B0E69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535" y="4211272"/>
            <a:ext cx="3061484" cy="2296113"/>
          </a:xfrm>
          <a:prstGeom prst="rect">
            <a:avLst/>
          </a:prstGeom>
        </p:spPr>
      </p:pic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2191D996-2707-4EDA-98B9-14463959C4E0}"/>
              </a:ext>
            </a:extLst>
          </p:cNvPr>
          <p:cNvCxnSpPr/>
          <p:nvPr/>
        </p:nvCxnSpPr>
        <p:spPr>
          <a:xfrm>
            <a:off x="788565" y="6507385"/>
            <a:ext cx="310393" cy="145085"/>
          </a:xfrm>
          <a:prstGeom prst="bentConnector3">
            <a:avLst>
              <a:gd name="adj1" fmla="val 13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DF831B3-03F9-4087-AD1E-B4330BEAC6E7}"/>
              </a:ext>
            </a:extLst>
          </p:cNvPr>
          <p:cNvSpPr txBox="1"/>
          <p:nvPr/>
        </p:nvSpPr>
        <p:spPr>
          <a:xfrm>
            <a:off x="1233183" y="6462033"/>
            <a:ext cx="3120704" cy="38087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Kp1=40, Kp2=40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일 때 값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EDB819-B9B0-4E75-A495-EB553916B470}"/>
              </a:ext>
            </a:extLst>
          </p:cNvPr>
          <p:cNvSpPr txBox="1"/>
          <p:nvPr/>
        </p:nvSpPr>
        <p:spPr>
          <a:xfrm>
            <a:off x="6096000" y="4211272"/>
            <a:ext cx="5827553" cy="137807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p gain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이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25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일 때가 오차 간격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진폭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이 제일 적은 것 같고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25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이후로는 결과가 별로 차이가 나지 않아서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25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로 결정했습니다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제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뇌피셜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입니다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…)</a:t>
            </a:r>
          </a:p>
        </p:txBody>
      </p:sp>
    </p:spTree>
    <p:extLst>
      <p:ext uri="{BB962C8B-B14F-4D97-AF65-F5344CB8AC3E}">
        <p14:creationId xmlns:p14="http://schemas.microsoft.com/office/powerpoint/2010/main" val="37748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EDB819-B9B0-4E75-A495-EB553916B470}"/>
              </a:ext>
            </a:extLst>
          </p:cNvPr>
          <p:cNvSpPr txBox="1"/>
          <p:nvPr/>
        </p:nvSpPr>
        <p:spPr>
          <a:xfrm>
            <a:off x="1151086" y="4996679"/>
            <a:ext cx="10646631" cy="1045671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Kp1=Kp2=25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로 결정한 다음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</a:t>
            </a:r>
          </a:p>
          <a:p>
            <a:pPr>
              <a:lnSpc>
                <a:spcPct val="120000"/>
              </a:lnSpc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비슷한 방식으로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오차가 많이 안 나면서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gain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값이 너무 크지 않은 값으로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d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값과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i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값을 결정했습니다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p,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i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d gain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값 모두 너무 작아도 너무 커도 좋지 않다고 해서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 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주관을 반영한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적당한 값으로 했습니다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42336D-03E3-40CC-8CC5-4F279EC6C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834" y="1625188"/>
            <a:ext cx="3816292" cy="28622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B1C00C-4BE8-420C-9D1C-1A9A489EE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622" y="1624485"/>
            <a:ext cx="4004647" cy="28622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46491C-0A9B-4483-B257-C593C40F4171}"/>
              </a:ext>
            </a:extLst>
          </p:cNvPr>
          <p:cNvSpPr txBox="1"/>
          <p:nvPr/>
        </p:nvSpPr>
        <p:spPr>
          <a:xfrm>
            <a:off x="2716504" y="1243260"/>
            <a:ext cx="3379496" cy="38087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Kp1=25, Ki1=18, kd1=11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765FE7-CFAF-497B-B177-B6538FFD50D8}"/>
              </a:ext>
            </a:extLst>
          </p:cNvPr>
          <p:cNvSpPr txBox="1"/>
          <p:nvPr/>
        </p:nvSpPr>
        <p:spPr>
          <a:xfrm>
            <a:off x="6474401" y="1243260"/>
            <a:ext cx="3379496" cy="38087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Kp2=25, Ki2=18, kd2=13</a:t>
            </a:r>
          </a:p>
        </p:txBody>
      </p:sp>
    </p:spTree>
    <p:extLst>
      <p:ext uri="{BB962C8B-B14F-4D97-AF65-F5344CB8AC3E}">
        <p14:creationId xmlns:p14="http://schemas.microsoft.com/office/powerpoint/2010/main" val="93672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EDB819-B9B0-4E75-A495-EB553916B470}"/>
              </a:ext>
            </a:extLst>
          </p:cNvPr>
          <p:cNvSpPr txBox="1"/>
          <p:nvPr/>
        </p:nvSpPr>
        <p:spPr>
          <a:xfrm>
            <a:off x="1218197" y="4593306"/>
            <a:ext cx="10646631" cy="2042867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프린트 물에서는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best performance gain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값이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Kp1=15, Ki1=10, Kd1=7/ Kp2=15, Ki2=10, Kd2=10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이였는데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저는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d,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i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gain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값을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0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으로 해 둔 상태에서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p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gain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이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15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일 때 보다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25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일 때가 오차가 덜 난다고 생각해서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25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가 제일 좋은 것 같아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25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를 했습니다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</a:t>
            </a:r>
          </a:p>
          <a:p>
            <a:pPr>
              <a:lnSpc>
                <a:spcPct val="120000"/>
              </a:lnSpc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제가 한 결과와 비교해보니 오차가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0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이 되는 데까지 걸리는 시간은 별로 차이가 안 나는 것 같습니다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</a:t>
            </a:r>
          </a:p>
          <a:p>
            <a:pPr>
              <a:lnSpc>
                <a:spcPct val="120000"/>
              </a:lnSpc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그런데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torque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값이 조금 많이 차이가 나는 것 같습니다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ㅎㅎ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42336D-03E3-40CC-8CC5-4F279EC6C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834" y="1625188"/>
            <a:ext cx="3816292" cy="28622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B1C00C-4BE8-420C-9D1C-1A9A489EE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622" y="1624485"/>
            <a:ext cx="4004647" cy="28622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46491C-0A9B-4483-B257-C593C40F4171}"/>
              </a:ext>
            </a:extLst>
          </p:cNvPr>
          <p:cNvSpPr txBox="1"/>
          <p:nvPr/>
        </p:nvSpPr>
        <p:spPr>
          <a:xfrm>
            <a:off x="2716504" y="1243260"/>
            <a:ext cx="3379496" cy="38087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Kp1=25, Ki1=18, kd1=11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765FE7-CFAF-497B-B177-B6538FFD50D8}"/>
              </a:ext>
            </a:extLst>
          </p:cNvPr>
          <p:cNvSpPr txBox="1"/>
          <p:nvPr/>
        </p:nvSpPr>
        <p:spPr>
          <a:xfrm>
            <a:off x="6474401" y="1243260"/>
            <a:ext cx="3379496" cy="38087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Kp2=25, Ki2=18, kd2=13</a:t>
            </a:r>
          </a:p>
        </p:txBody>
      </p:sp>
    </p:spTree>
    <p:extLst>
      <p:ext uri="{BB962C8B-B14F-4D97-AF65-F5344CB8AC3E}">
        <p14:creationId xmlns:p14="http://schemas.microsoft.com/office/powerpoint/2010/main" val="170339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DF22BC9-9507-41C7-8C05-507D69269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657" y="4150999"/>
            <a:ext cx="3609335" cy="27070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8390509-8199-4636-893A-D81FA3A0C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658" y="1443999"/>
            <a:ext cx="3609334" cy="2707000"/>
          </a:xfrm>
          <a:prstGeom prst="rect">
            <a:avLst/>
          </a:prstGeom>
        </p:spPr>
      </p:pic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765FE7-CFAF-497B-B177-B6538FFD50D8}"/>
              </a:ext>
            </a:extLst>
          </p:cNvPr>
          <p:cNvSpPr txBox="1"/>
          <p:nvPr/>
        </p:nvSpPr>
        <p:spPr>
          <a:xfrm>
            <a:off x="10671160" y="2862698"/>
            <a:ext cx="1265604" cy="237526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Kp1=25,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Ki1=18,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Kd1=11</a:t>
            </a:r>
          </a:p>
          <a:p>
            <a:pPr>
              <a:lnSpc>
                <a:spcPct val="120000"/>
              </a:lnSpc>
              <a:defRPr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Kp2=25, Ki2=18, kd2=13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1E59FBB-AF8E-4E37-AF07-FE4F0006E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352" y="1443998"/>
            <a:ext cx="3609335" cy="27070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D070662-58B5-4554-8B4D-24F8A97402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354" y="4151000"/>
            <a:ext cx="3609333" cy="2707000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1B2A166-CE60-43B8-8397-451A5E8E0695}"/>
              </a:ext>
            </a:extLst>
          </p:cNvPr>
          <p:cNvSpPr/>
          <p:nvPr/>
        </p:nvSpPr>
        <p:spPr>
          <a:xfrm>
            <a:off x="10126646" y="4040391"/>
            <a:ext cx="528506" cy="26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789932-D88A-40DE-94F2-1F2ACC8D7546}"/>
              </a:ext>
            </a:extLst>
          </p:cNvPr>
          <p:cNvSpPr txBox="1"/>
          <p:nvPr/>
        </p:nvSpPr>
        <p:spPr>
          <a:xfrm>
            <a:off x="294763" y="2862698"/>
            <a:ext cx="1265604" cy="237526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Kp1=15,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Ki1=10,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Kd1=7</a:t>
            </a:r>
          </a:p>
          <a:p>
            <a:pPr>
              <a:lnSpc>
                <a:spcPct val="120000"/>
              </a:lnSpc>
              <a:defRPr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Kp2=15, Ki2=10, kd2=10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38704FCF-5DEF-4DAB-918D-A7A6DB71695B}"/>
              </a:ext>
            </a:extLst>
          </p:cNvPr>
          <p:cNvSpPr/>
          <p:nvPr/>
        </p:nvSpPr>
        <p:spPr>
          <a:xfrm rot="10800000">
            <a:off x="1478739" y="4040391"/>
            <a:ext cx="528506" cy="26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54103244-106A-4653-B2B2-27590AF70987}"/>
              </a:ext>
            </a:extLst>
          </p:cNvPr>
          <p:cNvSpPr/>
          <p:nvPr/>
        </p:nvSpPr>
        <p:spPr>
          <a:xfrm rot="15270976">
            <a:off x="6779344" y="1735560"/>
            <a:ext cx="308898" cy="1769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4DBC4D-1C46-4D65-B773-B27D47C7C31D}"/>
              </a:ext>
            </a:extLst>
          </p:cNvPr>
          <p:cNvSpPr txBox="1"/>
          <p:nvPr/>
        </p:nvSpPr>
        <p:spPr>
          <a:xfrm>
            <a:off x="5226307" y="1310150"/>
            <a:ext cx="2582015" cy="38087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Torque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값이 더 커요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..!</a:t>
            </a:r>
          </a:p>
        </p:txBody>
      </p:sp>
    </p:spTree>
    <p:extLst>
      <p:ext uri="{BB962C8B-B14F-4D97-AF65-F5344CB8AC3E}">
        <p14:creationId xmlns:p14="http://schemas.microsoft.com/office/powerpoint/2010/main" val="336634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B8DB6E-8646-4462-A88D-019097C843D1}"/>
              </a:ext>
            </a:extLst>
          </p:cNvPr>
          <p:cNvSpPr txBox="1"/>
          <p:nvPr/>
        </p:nvSpPr>
        <p:spPr>
          <a:xfrm>
            <a:off x="198277" y="1205422"/>
            <a:ext cx="11795446" cy="38087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3-link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진행 상황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61EC9B-B879-47E5-A984-CBD056EFD3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9867"/>
            <a:ext cx="12192000" cy="425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5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D1BA97-15F4-4E88-A861-714A8293B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692"/>
            <a:ext cx="12192000" cy="436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9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9D6648-92A5-4348-A064-D287C6513E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4910"/>
            <a:ext cx="12192000" cy="397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6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7D24BF-E262-46E1-B380-2F85F04D5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4742"/>
            <a:ext cx="12192000" cy="48285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DBB84F-CA36-4840-9B3B-0385040DB563}"/>
              </a:ext>
            </a:extLst>
          </p:cNvPr>
          <p:cNvSpPr txBox="1"/>
          <p:nvPr/>
        </p:nvSpPr>
        <p:spPr>
          <a:xfrm>
            <a:off x="3538625" y="6108874"/>
            <a:ext cx="5613764" cy="38087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여기까지 했습니다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 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아직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PID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시작도 안 한 상태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..,,)</a:t>
            </a:r>
          </a:p>
        </p:txBody>
      </p:sp>
    </p:spTree>
    <p:extLst>
      <p:ext uri="{BB962C8B-B14F-4D97-AF65-F5344CB8AC3E}">
        <p14:creationId xmlns:p14="http://schemas.microsoft.com/office/powerpoint/2010/main" val="216220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919914" y="2410419"/>
            <a:ext cx="631437" cy="6314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 dirty="0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rPr>
              <a:t>04</a:t>
            </a:r>
            <a:endParaRPr lang="ko-KR" altLang="en-US" sz="1400" b="1" dirty="0">
              <a:ln w="9525">
                <a:solidFill>
                  <a:schemeClr val="bg1">
                    <a:alpha val="30000"/>
                  </a:schemeClr>
                </a:solidFill>
              </a:ln>
              <a:latin typeface="바탕"/>
              <a:ea typeface="바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01444" y="2526082"/>
            <a:ext cx="29349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추가로 공부 한 것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52233" y="3278440"/>
            <a:ext cx="9723907" cy="137807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신호와 시스템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2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장 복습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 convolution sum, convolution integral, LTI system, impulse response, 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 differential equation representation for LTI system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 (3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학년이 되기 전에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...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확실히 공부해두면 좋을 것 같아서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따로 공부를 하고 있습니다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.)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295151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797179" y="1218270"/>
            <a:ext cx="631437" cy="6314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 dirty="0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rPr>
              <a:t>05</a:t>
            </a:r>
            <a:endParaRPr lang="ko-KR" altLang="en-US" sz="1400" b="1" dirty="0">
              <a:ln w="9525">
                <a:solidFill>
                  <a:schemeClr val="bg1">
                    <a:alpha val="30000"/>
                  </a:schemeClr>
                </a:solidFill>
              </a:ln>
              <a:latin typeface="바탕"/>
              <a:ea typeface="바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29423" y="1893565"/>
            <a:ext cx="7561076" cy="503445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Dictionary,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Fuction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Module, Class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복습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/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심화 내용 공부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(~3/1)</a:t>
            </a:r>
          </a:p>
          <a:p>
            <a:pPr>
              <a:lnSpc>
                <a:spcPct val="120000"/>
              </a:lnSpc>
              <a:defRPr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Matlab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영상처리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–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주파수 영역에서의 처리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(3/2)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Python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영상처리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(3/1~)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제어 이론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LMI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OPIc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공부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(3/2~) 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(5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월말에 시험 치려고 지금부터 아주 아주 조금씩 공부하려고 합니다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TOEIC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시험이 취소되어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여름에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하려고 합니다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신호와 시스템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Fourier Transformation 3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장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4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장 복습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(3/2~3/15)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 (3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학년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1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학기를 위해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공부하려고 합니다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..)</a:t>
            </a:r>
          </a:p>
          <a:p>
            <a:pPr>
              <a:lnSpc>
                <a:spcPct val="120000"/>
              </a:lnSpc>
              <a:defRPr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1354" y="1333933"/>
            <a:ext cx="6414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앞으로 계획</a:t>
            </a:r>
            <a:r>
              <a:rPr lang="en-US" altLang="ko-KR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(</a:t>
            </a:r>
            <a:r>
              <a:rPr lang="ko-KR" altLang="en-US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정말 미루지 않고 실행할 계획들 입니다</a:t>
            </a:r>
            <a:r>
              <a:rPr lang="en-US" altLang="ko-KR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..)</a:t>
            </a:r>
            <a:endParaRPr lang="ko-KR" altLang="en-US" sz="2000" b="1" dirty="0">
              <a:ln w="9525">
                <a:solidFill>
                  <a:schemeClr val="accent1">
                    <a:alpha val="30000"/>
                  </a:schemeClr>
                </a:solidFill>
              </a:ln>
              <a:gradFill flip="none" rotWithShape="1">
                <a:gsLst>
                  <a:gs pos="0">
                    <a:schemeClr val="accent4"/>
                  </a:gs>
                  <a:gs pos="63000">
                    <a:schemeClr val="accent1"/>
                  </a:gs>
                </a:gsLst>
                <a:path path="circle">
                  <a:fillToRect r="100000" b="100000"/>
                </a:path>
                <a:tileRect l="-100000" t="-100000"/>
              </a:gradFill>
              <a:latin typeface="바탕"/>
              <a:ea typeface="바탕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ABCF400C-DFD4-4673-A983-BAB493103927}"/>
                  </a:ext>
                </a:extLst>
              </p14:cNvPr>
              <p14:cNvContentPartPr/>
              <p14:nvPr/>
            </p14:nvContentPartPr>
            <p14:xfrm>
              <a:off x="3421803" y="5037643"/>
              <a:ext cx="109440" cy="759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ABCF400C-DFD4-4673-A983-BAB49310392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17483" y="5033323"/>
                <a:ext cx="118080" cy="8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022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52340" y="2463938"/>
            <a:ext cx="631437" cy="6314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 dirty="0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rPr>
              <a:t>01</a:t>
            </a:r>
            <a:endParaRPr lang="ko-KR" altLang="en-US" sz="1400" b="1" dirty="0">
              <a:ln w="9525">
                <a:solidFill>
                  <a:schemeClr val="bg1">
                    <a:alpha val="30000"/>
                  </a:schemeClr>
                </a:solidFill>
              </a:ln>
              <a:latin typeface="바탕"/>
              <a:ea typeface="바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2001" y="2574049"/>
            <a:ext cx="2232851" cy="411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Python</a:t>
            </a:r>
            <a:r>
              <a:rPr lang="ko-KR" altLang="en-US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 기초 공부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B8DB6E-8646-4462-A88D-019097C843D1}"/>
              </a:ext>
            </a:extLst>
          </p:cNvPr>
          <p:cNvSpPr txBox="1"/>
          <p:nvPr/>
        </p:nvSpPr>
        <p:spPr>
          <a:xfrm>
            <a:off x="1262001" y="3429000"/>
            <a:ext cx="10620459" cy="1710468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List, Tuple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복습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!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List, Tuple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심화내용 공부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 =&gt;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매 챕터마다 심화내용을 공부하는 부분들이 있어서 공부했습니다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 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코드는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일부만 해봤습니다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..!)</a:t>
            </a:r>
          </a:p>
          <a:p>
            <a:pPr>
              <a:lnSpc>
                <a:spcPct val="120000"/>
              </a:lnSpc>
              <a:defRPr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235203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3417888" y="2284413"/>
            <a:ext cx="3289300" cy="299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50808" y="0"/>
            <a:ext cx="7490385" cy="68580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10087" y="3351998"/>
            <a:ext cx="3171825" cy="522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ko-KR" altLang="en-US" sz="2400">
                <a:ln w="9525">
                  <a:solidFill>
                    <a:schemeClr val="accent1">
                      <a:lumMod val="75000"/>
                      <a:alpha val="3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바탕"/>
                <a:ea typeface="바탕"/>
              </a:rPr>
              <a:t>감사합니다</a:t>
            </a:r>
            <a:endParaRPr lang="en-US" altLang="ko-KR" sz="2400">
              <a:ln w="9525">
                <a:solidFill>
                  <a:schemeClr val="accent1">
                    <a:lumMod val="75000"/>
                    <a:alpha val="3000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바탕"/>
              <a:ea typeface="바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97893" y="1966432"/>
            <a:ext cx="631437" cy="6314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 dirty="0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rPr>
              <a:t>02</a:t>
            </a:r>
            <a:endParaRPr lang="ko-KR" altLang="en-US" sz="1400" b="1" dirty="0">
              <a:ln w="9525">
                <a:solidFill>
                  <a:schemeClr val="bg1">
                    <a:alpha val="30000"/>
                  </a:schemeClr>
                </a:solidFill>
              </a:ln>
              <a:latin typeface="바탕"/>
              <a:ea typeface="바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07554" y="2076543"/>
            <a:ext cx="26991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dirty="0" err="1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Matlab</a:t>
            </a:r>
            <a:r>
              <a:rPr lang="en-US" altLang="ko-KR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 </a:t>
            </a:r>
            <a:r>
              <a:rPr lang="ko-KR" altLang="en-US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영상처리 공부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B8DB6E-8646-4462-A88D-019097C843D1}"/>
              </a:ext>
            </a:extLst>
          </p:cNvPr>
          <p:cNvSpPr txBox="1"/>
          <p:nvPr/>
        </p:nvSpPr>
        <p:spPr>
          <a:xfrm>
            <a:off x="1387517" y="2792624"/>
            <a:ext cx="10332720" cy="2707664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Filter2()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명령어를 이용해 여러 가지 필터를 사용해보았습니다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영역 기반 처리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잡음 제거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컬러 영상에 대한 처리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 Gaussian noise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또는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Impulse noise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가 있는 영상의 잡음을 제거해보고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컬러 영상에 대해서 영상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을 흐리게 만들어봤습니다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 </a:t>
            </a:r>
          </a:p>
          <a:p>
            <a:pPr>
              <a:lnSpc>
                <a:spcPct val="120000"/>
              </a:lnSpc>
              <a:defRPr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기하학적 처리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영상 확대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축소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회전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대칭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이전에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python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에서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opencv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를 이용해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공부했었는데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이번에는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matlab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으로 해보았습니다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024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B8DB6E-8646-4462-A88D-019097C843D1}"/>
              </a:ext>
            </a:extLst>
          </p:cNvPr>
          <p:cNvSpPr txBox="1"/>
          <p:nvPr/>
        </p:nvSpPr>
        <p:spPr>
          <a:xfrm>
            <a:off x="198277" y="1205422"/>
            <a:ext cx="11795446" cy="38087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Filter2()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명령어를 이용해 여러 가지 필터 적용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FB0574-72A3-4174-AF23-DC30F47A6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6295"/>
            <a:ext cx="3042716" cy="24695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B07A045-38A3-4697-ADAA-4F118EC27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718" y="1586295"/>
            <a:ext cx="3042717" cy="24695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EC20CB4-2084-4342-93D5-56B27CCD93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914" y="1586295"/>
            <a:ext cx="3042716" cy="246955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767D3B6-02D0-4404-BAF6-CDD1EF9343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279" y="1586294"/>
            <a:ext cx="3042717" cy="246955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95DDEDF-8AB1-452F-AA5A-E057FB5A4C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6928"/>
            <a:ext cx="3042716" cy="246955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2E45097-70DE-44CA-994F-D3C58D3976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780" y="4036928"/>
            <a:ext cx="3042716" cy="246955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E53674B-EFEC-4AC5-A6E7-16E8696C72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560" y="4029587"/>
            <a:ext cx="3042716" cy="246955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85F2F1C-022A-4200-91A7-550AC5F5F4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278" y="4029587"/>
            <a:ext cx="3042717" cy="246955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30569BD-F0D6-4615-9A95-96E667EDB4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718" y="3137387"/>
            <a:ext cx="1871359" cy="183692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EEA2D61-34FA-43DA-8129-3431CDC884D6}"/>
              </a:ext>
            </a:extLst>
          </p:cNvPr>
          <p:cNvSpPr txBox="1"/>
          <p:nvPr/>
        </p:nvSpPr>
        <p:spPr>
          <a:xfrm>
            <a:off x="1106888" y="3746499"/>
            <a:ext cx="1320934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평균 필터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F2A2ED-2216-45C0-B90E-B9C4B2D73712}"/>
              </a:ext>
            </a:extLst>
          </p:cNvPr>
          <p:cNvSpPr txBox="1"/>
          <p:nvPr/>
        </p:nvSpPr>
        <p:spPr>
          <a:xfrm>
            <a:off x="2648091" y="3746499"/>
            <a:ext cx="2935759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카메라의 선형 모션 근사화 필터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8CC986-539B-43C7-9D95-96A417DD3D8F}"/>
              </a:ext>
            </a:extLst>
          </p:cNvPr>
          <p:cNvSpPr txBox="1"/>
          <p:nvPr/>
        </p:nvSpPr>
        <p:spPr>
          <a:xfrm>
            <a:off x="5790746" y="3746499"/>
            <a:ext cx="1559322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원형 평균 필터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F63B38-5C2F-4E84-ACCB-B1A1C7A847FF}"/>
              </a:ext>
            </a:extLst>
          </p:cNvPr>
          <p:cNvSpPr txBox="1"/>
          <p:nvPr/>
        </p:nvSpPr>
        <p:spPr>
          <a:xfrm>
            <a:off x="7668639" y="3746499"/>
            <a:ext cx="2509685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라플라시안의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가우시안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필터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8E5D2C-82F7-4216-9ECF-E78C00A2DC50}"/>
              </a:ext>
            </a:extLst>
          </p:cNvPr>
          <p:cNvSpPr txBox="1"/>
          <p:nvPr/>
        </p:nvSpPr>
        <p:spPr>
          <a:xfrm>
            <a:off x="822200" y="6182450"/>
            <a:ext cx="1541203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라플라시안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필터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C06BEF-8681-4E50-B8B4-4172FF3F15D6}"/>
              </a:ext>
            </a:extLst>
          </p:cNvPr>
          <p:cNvSpPr txBox="1"/>
          <p:nvPr/>
        </p:nvSpPr>
        <p:spPr>
          <a:xfrm>
            <a:off x="2932856" y="6197132"/>
            <a:ext cx="2161951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가우시안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저역통과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필터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D42C61-8C70-4096-BA35-6E4DE48F3B9B}"/>
              </a:ext>
            </a:extLst>
          </p:cNvPr>
          <p:cNvSpPr txBox="1"/>
          <p:nvPr/>
        </p:nvSpPr>
        <p:spPr>
          <a:xfrm>
            <a:off x="5825070" y="6189791"/>
            <a:ext cx="1297183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unsharp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필터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85FDFB-4F3B-4D8C-9866-4D944D159ECD}"/>
              </a:ext>
            </a:extLst>
          </p:cNvPr>
          <p:cNvSpPr txBox="1"/>
          <p:nvPr/>
        </p:nvSpPr>
        <p:spPr>
          <a:xfrm>
            <a:off x="7763261" y="6194709"/>
            <a:ext cx="2935759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Sobel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수평 모서리 강조 필터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482DF-6B71-4BC1-A568-7801B7DCC53B}"/>
              </a:ext>
            </a:extLst>
          </p:cNvPr>
          <p:cNvSpPr txBox="1"/>
          <p:nvPr/>
        </p:nvSpPr>
        <p:spPr>
          <a:xfrm>
            <a:off x="10233718" y="5077356"/>
            <a:ext cx="1871359" cy="57522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Prewitt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수평 모서리 강조 필터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151531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B8DB6E-8646-4462-A88D-019097C843D1}"/>
              </a:ext>
            </a:extLst>
          </p:cNvPr>
          <p:cNvSpPr txBox="1"/>
          <p:nvPr/>
        </p:nvSpPr>
        <p:spPr>
          <a:xfrm>
            <a:off x="198277" y="1205422"/>
            <a:ext cx="11795446" cy="38087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영역 기반 처리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잡음 제거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결과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– average filter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사용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A66D94-C34A-4A0B-A8B4-E38BE1249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871" y="1877317"/>
            <a:ext cx="3197756" cy="25953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7BDBA88-998C-4B7D-9925-D718AC9913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871" y="4262611"/>
            <a:ext cx="3197757" cy="25953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6F3A6E-C610-44C7-B150-3E445FFCEBBF}"/>
              </a:ext>
            </a:extLst>
          </p:cNvPr>
          <p:cNvSpPr txBox="1"/>
          <p:nvPr/>
        </p:nvSpPr>
        <p:spPr>
          <a:xfrm>
            <a:off x="3863675" y="3970042"/>
            <a:ext cx="1762147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Gaussian noise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72662B-FDBD-4CC0-9EE4-A9B34604A9A8}"/>
              </a:ext>
            </a:extLst>
          </p:cNvPr>
          <p:cNvSpPr txBox="1"/>
          <p:nvPr/>
        </p:nvSpPr>
        <p:spPr>
          <a:xfrm>
            <a:off x="3863675" y="6363683"/>
            <a:ext cx="1762147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Impulse noise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C75842-93DB-44B0-978B-F8C7C538B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979" y="1880138"/>
            <a:ext cx="3197757" cy="259538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3FF6FE3-E68A-41AC-9E45-ADF27CE0A5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788" y="1877317"/>
            <a:ext cx="3197757" cy="259538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7029412-6907-45F3-B74E-D93E7B8977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978" y="4260514"/>
            <a:ext cx="3197757" cy="259538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C184812-4B16-4F81-B79B-0DE18DE921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789" y="4257694"/>
            <a:ext cx="3197756" cy="2595388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41F82D7-E40A-455B-96E6-AA036AAE8B21}"/>
              </a:ext>
            </a:extLst>
          </p:cNvPr>
          <p:cNvSpPr/>
          <p:nvPr/>
        </p:nvSpPr>
        <p:spPr>
          <a:xfrm>
            <a:off x="5834978" y="2929449"/>
            <a:ext cx="508649" cy="2768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6B9B5219-E6A7-480A-9724-A34708315D9C}"/>
              </a:ext>
            </a:extLst>
          </p:cNvPr>
          <p:cNvSpPr/>
          <p:nvPr/>
        </p:nvSpPr>
        <p:spPr>
          <a:xfrm>
            <a:off x="5834977" y="5360781"/>
            <a:ext cx="508649" cy="2768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B2FCEA-C54C-4F4D-987E-93AC2A5F3DE8}"/>
              </a:ext>
            </a:extLst>
          </p:cNvPr>
          <p:cNvSpPr txBox="1"/>
          <p:nvPr/>
        </p:nvSpPr>
        <p:spPr>
          <a:xfrm>
            <a:off x="6500134" y="1697271"/>
            <a:ext cx="1762147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3*3 filter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E77FA4-CF8B-48FB-B782-E47921CDACE8}"/>
              </a:ext>
            </a:extLst>
          </p:cNvPr>
          <p:cNvSpPr txBox="1"/>
          <p:nvPr/>
        </p:nvSpPr>
        <p:spPr>
          <a:xfrm>
            <a:off x="9063855" y="1697271"/>
            <a:ext cx="1762147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5*5 filter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BF54B83-3B61-4E56-85A4-6000BC8F48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42" y="3162703"/>
            <a:ext cx="1971303" cy="1971303"/>
          </a:xfrm>
          <a:prstGeom prst="rect">
            <a:avLst/>
          </a:prstGeom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E4F0C5F0-9D47-4A38-A5EB-E9F9DB093BD3}"/>
              </a:ext>
            </a:extLst>
          </p:cNvPr>
          <p:cNvSpPr/>
          <p:nvPr/>
        </p:nvSpPr>
        <p:spPr>
          <a:xfrm>
            <a:off x="3016080" y="4099669"/>
            <a:ext cx="508649" cy="2768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81BCBA-EABB-44E5-9F39-657B7DD8F525}"/>
              </a:ext>
            </a:extLst>
          </p:cNvPr>
          <p:cNvSpPr txBox="1"/>
          <p:nvPr/>
        </p:nvSpPr>
        <p:spPr>
          <a:xfrm>
            <a:off x="826433" y="5107008"/>
            <a:ext cx="1762147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원본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208669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950D5C7F-5A17-459E-B674-E59BBA5C0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162" y="4262612"/>
            <a:ext cx="3197756" cy="259538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5B93491-E582-44FE-B279-9EF30B372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932" y="4256504"/>
            <a:ext cx="3197756" cy="25953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116D7C3-8129-4447-ADDE-47F3D4D06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788" y="1877317"/>
            <a:ext cx="3197756" cy="25953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6F9617A-4E93-4605-8BAA-09C3F0310E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931" y="1881650"/>
            <a:ext cx="3197757" cy="2595389"/>
          </a:xfrm>
          <a:prstGeom prst="rect">
            <a:avLst/>
          </a:prstGeom>
        </p:spPr>
      </p:pic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B8DB6E-8646-4462-A88D-019097C843D1}"/>
              </a:ext>
            </a:extLst>
          </p:cNvPr>
          <p:cNvSpPr txBox="1"/>
          <p:nvPr/>
        </p:nvSpPr>
        <p:spPr>
          <a:xfrm>
            <a:off x="198277" y="1205422"/>
            <a:ext cx="11795446" cy="380873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영역 기반 처리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잡음 제거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결과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– median filter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사용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A66D94-C34A-4A0B-A8B4-E38BE1249C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871" y="1877317"/>
            <a:ext cx="3197756" cy="25953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7BDBA88-998C-4B7D-9925-D718AC9913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871" y="4262611"/>
            <a:ext cx="3197757" cy="25953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6F3A6E-C610-44C7-B150-3E445FFCEBBF}"/>
              </a:ext>
            </a:extLst>
          </p:cNvPr>
          <p:cNvSpPr txBox="1"/>
          <p:nvPr/>
        </p:nvSpPr>
        <p:spPr>
          <a:xfrm>
            <a:off x="3863675" y="3970042"/>
            <a:ext cx="1762147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Gaussian noise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72662B-FDBD-4CC0-9EE4-A9B34604A9A8}"/>
              </a:ext>
            </a:extLst>
          </p:cNvPr>
          <p:cNvSpPr txBox="1"/>
          <p:nvPr/>
        </p:nvSpPr>
        <p:spPr>
          <a:xfrm>
            <a:off x="3863675" y="6363683"/>
            <a:ext cx="1762147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Impulse noise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41F82D7-E40A-455B-96E6-AA036AAE8B21}"/>
              </a:ext>
            </a:extLst>
          </p:cNvPr>
          <p:cNvSpPr/>
          <p:nvPr/>
        </p:nvSpPr>
        <p:spPr>
          <a:xfrm>
            <a:off x="5834978" y="2929449"/>
            <a:ext cx="508649" cy="2768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6B9B5219-E6A7-480A-9724-A34708315D9C}"/>
              </a:ext>
            </a:extLst>
          </p:cNvPr>
          <p:cNvSpPr/>
          <p:nvPr/>
        </p:nvSpPr>
        <p:spPr>
          <a:xfrm>
            <a:off x="5834977" y="5360781"/>
            <a:ext cx="508649" cy="2768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B2FCEA-C54C-4F4D-987E-93AC2A5F3DE8}"/>
              </a:ext>
            </a:extLst>
          </p:cNvPr>
          <p:cNvSpPr txBox="1"/>
          <p:nvPr/>
        </p:nvSpPr>
        <p:spPr>
          <a:xfrm>
            <a:off x="6500134" y="1697271"/>
            <a:ext cx="1762147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3*3 filter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E77FA4-CF8B-48FB-B782-E47921CDACE8}"/>
              </a:ext>
            </a:extLst>
          </p:cNvPr>
          <p:cNvSpPr txBox="1"/>
          <p:nvPr/>
        </p:nvSpPr>
        <p:spPr>
          <a:xfrm>
            <a:off x="9063855" y="1697271"/>
            <a:ext cx="1762147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5*5 filter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BF54B83-3B61-4E56-85A4-6000BC8F48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42" y="3162703"/>
            <a:ext cx="1971303" cy="1971303"/>
          </a:xfrm>
          <a:prstGeom prst="rect">
            <a:avLst/>
          </a:prstGeom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E4F0C5F0-9D47-4A38-A5EB-E9F9DB093BD3}"/>
              </a:ext>
            </a:extLst>
          </p:cNvPr>
          <p:cNvSpPr/>
          <p:nvPr/>
        </p:nvSpPr>
        <p:spPr>
          <a:xfrm>
            <a:off x="3016080" y="4099669"/>
            <a:ext cx="508649" cy="2768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81BCBA-EABB-44E5-9F39-657B7DD8F525}"/>
              </a:ext>
            </a:extLst>
          </p:cNvPr>
          <p:cNvSpPr txBox="1"/>
          <p:nvPr/>
        </p:nvSpPr>
        <p:spPr>
          <a:xfrm>
            <a:off x="826433" y="5107008"/>
            <a:ext cx="1762147" cy="31669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원본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196762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911525" y="2183917"/>
            <a:ext cx="631437" cy="63143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 dirty="0">
                <a:ln w="9525">
                  <a:solidFill>
                    <a:schemeClr val="bg1">
                      <a:alpha val="30000"/>
                    </a:schemeClr>
                  </a:solidFill>
                </a:ln>
                <a:latin typeface="바탕"/>
                <a:ea typeface="바탕"/>
              </a:rPr>
              <a:t>03</a:t>
            </a:r>
            <a:endParaRPr lang="ko-KR" altLang="en-US" sz="1400" b="1" dirty="0">
              <a:ln w="9525">
                <a:solidFill>
                  <a:schemeClr val="bg1">
                    <a:alpha val="30000"/>
                  </a:schemeClr>
                </a:solidFill>
              </a:ln>
              <a:latin typeface="바탕"/>
              <a:ea typeface="바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9892" y="2315955"/>
            <a:ext cx="18816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 dirty="0">
                <a:ln w="9525">
                  <a:solidFill>
                    <a:schemeClr val="accent1">
                      <a:alpha val="30000"/>
                    </a:schemeClr>
                  </a:solidFill>
                </a:ln>
                <a:gradFill flip="none" rotWithShape="1">
                  <a:gsLst>
                    <a:gs pos="0">
                      <a:schemeClr val="accent4"/>
                    </a:gs>
                    <a:gs pos="63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바탕"/>
                <a:ea typeface="바탕"/>
              </a:rPr>
              <a:t>제어 이론 공부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59955" y="3005372"/>
            <a:ext cx="7561076" cy="1045671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2-link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복습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! (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세 번 정도는 더 봐야 될 것 같습니다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...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ㅎㅎ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..)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바탕"/>
              <a:ea typeface="바탕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2-link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공부했던 것을 바탕으로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3-link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도 해보고있습니다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B8DB6E-8646-4462-A88D-019097C843D1}"/>
              </a:ext>
            </a:extLst>
          </p:cNvPr>
          <p:cNvSpPr txBox="1"/>
          <p:nvPr/>
        </p:nvSpPr>
        <p:spPr>
          <a:xfrm>
            <a:off x="0" y="873023"/>
            <a:ext cx="12191999" cy="71327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2-link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pid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gain tuning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   d,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i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gain=0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으로 설정해둔 상태에서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 p gain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값 결정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. (theta1, theta2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의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p gain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값을 같이 바꿔가면서 결정했습니다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바탕"/>
                <a:ea typeface="바탕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E1DEF3-100B-495B-862F-04FEC59AA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8557"/>
            <a:ext cx="12192000" cy="554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직사각형 49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 flip="none" rotWithShape="1">
            <a:gsLst>
              <a:gs pos="43000">
                <a:srgbClr val="EA637C"/>
              </a:gs>
              <a:gs pos="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281363" y="437950"/>
            <a:ext cx="5629275" cy="41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2020.02.20(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목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)~2020.02.28(</a:t>
            </a:r>
            <a:r>
              <a:rPr lang="ko-KR" altLang="en-US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금</a:t>
            </a:r>
            <a:r>
              <a:rPr lang="en-US" altLang="ko-KR" sz="2000" dirty="0">
                <a:ln w="952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바탕"/>
                <a:ea typeface="바탕"/>
              </a:rPr>
              <a:t>)</a:t>
            </a:r>
            <a:endParaRPr lang="ko-KR" altLang="en-US" sz="2000" dirty="0">
              <a:ln w="9525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바탕"/>
              <a:ea typeface="바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72F833-B0F4-4987-B927-9CBFF0DD7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8562"/>
            <a:ext cx="12192000" cy="579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17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Rose of Sharon">
      <a:dk1>
        <a:sysClr val="windowText" lastClr="000000"/>
      </a:dk1>
      <a:lt1>
        <a:sysClr val="window" lastClr="FFFFFF"/>
      </a:lt1>
      <a:dk2>
        <a:srgbClr val="7A091A"/>
      </a:dk2>
      <a:lt2>
        <a:srgbClr val="F5DBDE"/>
      </a:lt2>
      <a:accent1>
        <a:srgbClr val="DB5877"/>
      </a:accent1>
      <a:accent2>
        <a:srgbClr val="EE5F7C"/>
      </a:accent2>
      <a:accent3>
        <a:srgbClr val="FE7282"/>
      </a:accent3>
      <a:accent4>
        <a:srgbClr val="FF908F"/>
      </a:accent4>
      <a:accent5>
        <a:srgbClr val="E6A4AC"/>
      </a:accent5>
      <a:accent6>
        <a:srgbClr val="70AD47"/>
      </a:accent6>
      <a:hlink>
        <a:srgbClr val="EC4646"/>
      </a:hlink>
      <a:folHlink>
        <a:srgbClr val="954F72"/>
      </a:folHlink>
    </a:clrScheme>
    <a:fontScheme name="사용자 지정 4">
      <a:majorFont>
        <a:latin typeface="나눔명조"/>
        <a:ea typeface="나눔명조"/>
        <a:cs typeface=""/>
      </a:majorFont>
      <a:minorFont>
        <a:latin typeface="나눔바른고딕 UltraLight"/>
        <a:ea typeface="나눔바른고딕 Ul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</TotalTime>
  <Words>761</Words>
  <Application>Microsoft Office PowerPoint</Application>
  <PresentationFormat>와이드스크린</PresentationFormat>
  <Paragraphs>115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Arial</vt:lpstr>
      <vt:lpstr>바탕체</vt:lpstr>
      <vt:lpstr>나눔명조</vt:lpstr>
      <vt:lpstr>나눔바른고딕 UltraLight</vt:lpstr>
      <vt:lpstr>바탕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이성은</dc:creator>
  <cp:lastModifiedBy> </cp:lastModifiedBy>
  <cp:revision>146</cp:revision>
  <dcterms:created xsi:type="dcterms:W3CDTF">2017-08-05T06:01:22Z</dcterms:created>
  <dcterms:modified xsi:type="dcterms:W3CDTF">2020-02-28T15:33:11Z</dcterms:modified>
  <cp:version>1000.0000.01</cp:version>
</cp:coreProperties>
</file>